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aleway"/>
      <p:regular r:id="rId24"/>
      <p:bold r:id="rId25"/>
      <p:italic r:id="rId26"/>
      <p:boldItalic r:id="rId27"/>
    </p:embeddedFont>
    <p:embeddedFont>
      <p:font typeface="Raleway ExtraBold"/>
      <p:bold r:id="rId28"/>
      <p:boldItalic r:id="rId29"/>
    </p:embeddedFont>
    <p:embeddedFont>
      <p:font typeface="Lato"/>
      <p:regular r:id="rId30"/>
      <p:bold r:id="rId31"/>
      <p:italic r:id="rId32"/>
      <p:boldItalic r:id="rId33"/>
    </p:embeddedFont>
    <p:embeddedFont>
      <p:font typeface="Pacifico"/>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alewayExtraBold-bold.fntdata"/><Relationship Id="rId27"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Extra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Pacifico-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latin typeface="Georgia"/>
                <a:ea typeface="Georgia"/>
                <a:cs typeface="Georgia"/>
                <a:sym typeface="Georgia"/>
              </a:rPr>
              <a:t>The goal of my project is to see if I can contribute to the exoplanets search using new tools such as Warp10 and TensorFlow.</a:t>
            </a:r>
            <a:endParaRPr sz="1600">
              <a:latin typeface="Georgia"/>
              <a:ea typeface="Georgia"/>
              <a:cs typeface="Georgia"/>
              <a:sym typeface="Georgia"/>
            </a:endParaRPr>
          </a:p>
          <a:p>
            <a:pPr indent="0" lvl="0" marL="0" rtl="0">
              <a:spcBef>
                <a:spcPts val="0"/>
              </a:spcBef>
              <a:spcAft>
                <a:spcPts val="0"/>
              </a:spcAft>
              <a:buNone/>
            </a:pPr>
            <a:r>
              <a:t/>
            </a:r>
            <a:endParaRPr sz="1600">
              <a:latin typeface="Georgia"/>
              <a:ea typeface="Georgia"/>
              <a:cs typeface="Georgia"/>
              <a:sym typeface="Georgi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system was built using positive reinforcement - essentially, the machine was given an image and asked if the image was a cat. If the machine was correct, it was told so. But if the machine was wrong, the system was adjusted to recognize different patterns in an image so that it was more likely to get it right next time.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350">
                <a:solidFill>
                  <a:srgbClr val="1A1A1A"/>
                </a:solidFill>
              </a:rPr>
              <a:t>The dimming of a star during transit directly reflects the size ratio between the star and the planet: A small planet transiting a large star will create only a slight dimming, while a large planet transiting a small star will have a more noticeable effect. The size of the host star can be known with considerable accuracy from its spectrum, and photometry therefore gives astronomers a good estimate of the orbiting planet's size, but not its mass. This makes photometry an excellent complement to the spectroscopic method, which provides an estimate of a planet's mass, but not its size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Change the bg to milky way galaxy</a:t>
            </a:r>
            <a:endParaRPr/>
          </a:p>
          <a:p>
            <a:pPr indent="0" lvl="0" marL="0" rtl="0">
              <a:spcBef>
                <a:spcPts val="0"/>
              </a:spcBef>
              <a:spcAft>
                <a:spcPts val="0"/>
              </a:spcAft>
              <a:buNone/>
            </a:pPr>
            <a:r>
              <a:rPr lang="en"/>
              <a:t>Change the name</a:t>
            </a:r>
            <a:endParaRPr/>
          </a:p>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Analogy</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Shape 11"/>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Shape 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grpSp>
        <p:nvGrpSpPr>
          <p:cNvPr id="13" name="Shape 13"/>
          <p:cNvGrpSpPr/>
          <p:nvPr/>
        </p:nvGrpSpPr>
        <p:grpSpPr>
          <a:xfrm>
            <a:off x="830392" y="1191256"/>
            <a:ext cx="745763" cy="45826"/>
            <a:chOff x="4580561" y="2589004"/>
            <a:chExt cx="1064464" cy="25200"/>
          </a:xfrm>
        </p:grpSpPr>
        <p:sp>
          <p:nvSpPr>
            <p:cNvPr id="14" name="Shape 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Shape 9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2" name="Shape 92"/>
          <p:cNvGrpSpPr/>
          <p:nvPr/>
        </p:nvGrpSpPr>
        <p:grpSpPr>
          <a:xfrm>
            <a:off x="830392" y="1191256"/>
            <a:ext cx="745763" cy="45826"/>
            <a:chOff x="4580561" y="2589004"/>
            <a:chExt cx="1064464" cy="25200"/>
          </a:xfrm>
        </p:grpSpPr>
        <p:sp>
          <p:nvSpPr>
            <p:cNvPr id="93" name="Shape 9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Shape 9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Shape 97"/>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Shape 100"/>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Shape 101"/>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2" name="Shape 102"/>
          <p:cNvGrpSpPr/>
          <p:nvPr/>
        </p:nvGrpSpPr>
        <p:grpSpPr>
          <a:xfrm>
            <a:off x="830392" y="1191256"/>
            <a:ext cx="745763" cy="45826"/>
            <a:chOff x="4580561" y="2589004"/>
            <a:chExt cx="1064464" cy="25200"/>
          </a:xfrm>
        </p:grpSpPr>
        <p:sp>
          <p:nvSpPr>
            <p:cNvPr id="103" name="Shape 10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5" name="Shape 105"/>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Shape 10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Shape 107"/>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Shape 108"/>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Shape 111"/>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2" name="Shape 112"/>
          <p:cNvGrpSpPr/>
          <p:nvPr/>
        </p:nvGrpSpPr>
        <p:grpSpPr>
          <a:xfrm>
            <a:off x="830392" y="1191256"/>
            <a:ext cx="745763" cy="45826"/>
            <a:chOff x="4580561" y="2589004"/>
            <a:chExt cx="1064464" cy="25200"/>
          </a:xfrm>
        </p:grpSpPr>
        <p:sp>
          <p:nvSpPr>
            <p:cNvPr id="113" name="Shape 1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5" name="Shape 115"/>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Shape 11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Shape 117"/>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Shape 1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Shape 12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Shape 1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Shape 123"/>
          <p:cNvGrpSpPr/>
          <p:nvPr/>
        </p:nvGrpSpPr>
        <p:grpSpPr>
          <a:xfrm>
            <a:off x="830392" y="4169130"/>
            <a:ext cx="745763" cy="45826"/>
            <a:chOff x="4580561" y="2589004"/>
            <a:chExt cx="1064464" cy="25200"/>
          </a:xfrm>
        </p:grpSpPr>
        <p:sp>
          <p:nvSpPr>
            <p:cNvPr id="124" name="Shape 1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6" name="Shape 126"/>
          <p:cNvSpPr txBox="1"/>
          <p:nvPr>
            <p:ph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p:txBody>
      </p:sp>
      <p:sp>
        <p:nvSpPr>
          <p:cNvPr id="127" name="Shape 127"/>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Shape 1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Shape 1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131" name="Shape 131"/>
        <p:cNvGrpSpPr/>
        <p:nvPr/>
      </p:nvGrpSpPr>
      <p:grpSpPr>
        <a:xfrm>
          <a:off x="0" y="0"/>
          <a:ext cx="0" cy="0"/>
          <a:chOff x="0" y="0"/>
          <a:chExt cx="0" cy="0"/>
        </a:xfrm>
      </p:grpSpPr>
      <p:pic>
        <p:nvPicPr>
          <p:cNvPr id="132" name="Shape 132"/>
          <p:cNvPicPr preferRelativeResize="0"/>
          <p:nvPr/>
        </p:nvPicPr>
        <p:blipFill rotWithShape="1">
          <a:blip r:embed="rId2">
            <a:alphaModFix/>
          </a:blip>
          <a:srcRect b="19" l="0" r="0" t="9"/>
          <a:stretch/>
        </p:blipFill>
        <p:spPr>
          <a:xfrm>
            <a:off x="-1" y="0"/>
            <a:ext cx="9144000" cy="5143501"/>
          </a:xfrm>
          <a:prstGeom prst="rect">
            <a:avLst/>
          </a:prstGeom>
          <a:noFill/>
          <a:ln>
            <a:noFill/>
          </a:ln>
        </p:spPr>
      </p:pic>
      <p:sp>
        <p:nvSpPr>
          <p:cNvPr id="133" name="Shape 133"/>
          <p:cNvSpPr txBox="1"/>
          <p:nvPr>
            <p:ph type="title"/>
          </p:nvPr>
        </p:nvSpPr>
        <p:spPr>
          <a:xfrm>
            <a:off x="942975" y="1386000"/>
            <a:ext cx="5324100" cy="2371500"/>
          </a:xfrm>
          <a:prstGeom prst="rect">
            <a:avLst/>
          </a:prstGeom>
          <a:noFill/>
        </p:spPr>
        <p:txBody>
          <a:bodyPr anchorCtr="0" anchor="ctr" bIns="91425" lIns="91425" spcFirstLastPara="1" rIns="91425" wrap="square" tIns="91425"/>
          <a:lstStyle>
            <a:lvl1pPr lvl="0" algn="l">
              <a:lnSpc>
                <a:spcPct val="100000"/>
              </a:lnSpc>
              <a:spcBef>
                <a:spcPts val="0"/>
              </a:spcBef>
              <a:spcAft>
                <a:spcPts val="0"/>
              </a:spcAft>
              <a:buClr>
                <a:srgbClr val="FFFFFF"/>
              </a:buClr>
              <a:buSzPts val="3200"/>
              <a:buNone/>
              <a:defRPr b="1" sz="3200">
                <a:solidFill>
                  <a:srgbClr val="FFFFFF"/>
                </a:solidFill>
              </a:defRPr>
            </a:lvl1pPr>
            <a:lvl2pPr lvl="1" algn="l">
              <a:lnSpc>
                <a:spcPct val="100000"/>
              </a:lnSpc>
              <a:spcBef>
                <a:spcPts val="0"/>
              </a:spcBef>
              <a:spcAft>
                <a:spcPts val="0"/>
              </a:spcAft>
              <a:buClr>
                <a:srgbClr val="FFFFFF"/>
              </a:buClr>
              <a:buSzPts val="3200"/>
              <a:buNone/>
              <a:defRPr b="1" sz="3200">
                <a:solidFill>
                  <a:srgbClr val="FFFFFF"/>
                </a:solidFill>
              </a:defRPr>
            </a:lvl2pPr>
            <a:lvl3pPr lvl="2" algn="l">
              <a:lnSpc>
                <a:spcPct val="100000"/>
              </a:lnSpc>
              <a:spcBef>
                <a:spcPts val="0"/>
              </a:spcBef>
              <a:spcAft>
                <a:spcPts val="0"/>
              </a:spcAft>
              <a:buClr>
                <a:srgbClr val="FFFFFF"/>
              </a:buClr>
              <a:buSzPts val="3200"/>
              <a:buNone/>
              <a:defRPr b="1" sz="3200">
                <a:solidFill>
                  <a:srgbClr val="FFFFFF"/>
                </a:solidFill>
              </a:defRPr>
            </a:lvl3pPr>
            <a:lvl4pPr lvl="3" algn="l">
              <a:lnSpc>
                <a:spcPct val="100000"/>
              </a:lnSpc>
              <a:spcBef>
                <a:spcPts val="0"/>
              </a:spcBef>
              <a:spcAft>
                <a:spcPts val="0"/>
              </a:spcAft>
              <a:buClr>
                <a:srgbClr val="FFFFFF"/>
              </a:buClr>
              <a:buSzPts val="3200"/>
              <a:buNone/>
              <a:defRPr b="1" sz="3200">
                <a:solidFill>
                  <a:srgbClr val="FFFFFF"/>
                </a:solidFill>
              </a:defRPr>
            </a:lvl4pPr>
            <a:lvl5pPr lvl="4" algn="l">
              <a:lnSpc>
                <a:spcPct val="100000"/>
              </a:lnSpc>
              <a:spcBef>
                <a:spcPts val="0"/>
              </a:spcBef>
              <a:spcAft>
                <a:spcPts val="0"/>
              </a:spcAft>
              <a:buClr>
                <a:srgbClr val="FFFFFF"/>
              </a:buClr>
              <a:buSzPts val="3200"/>
              <a:buNone/>
              <a:defRPr b="1" sz="3200">
                <a:solidFill>
                  <a:srgbClr val="FFFFFF"/>
                </a:solidFill>
              </a:defRPr>
            </a:lvl5pPr>
            <a:lvl6pPr lvl="5" algn="l">
              <a:lnSpc>
                <a:spcPct val="100000"/>
              </a:lnSpc>
              <a:spcBef>
                <a:spcPts val="0"/>
              </a:spcBef>
              <a:spcAft>
                <a:spcPts val="0"/>
              </a:spcAft>
              <a:buClr>
                <a:srgbClr val="FFFFFF"/>
              </a:buClr>
              <a:buSzPts val="3200"/>
              <a:buNone/>
              <a:defRPr b="1" sz="3200">
                <a:solidFill>
                  <a:srgbClr val="FFFFFF"/>
                </a:solidFill>
              </a:defRPr>
            </a:lvl6pPr>
            <a:lvl7pPr lvl="6" algn="l">
              <a:lnSpc>
                <a:spcPct val="100000"/>
              </a:lnSpc>
              <a:spcBef>
                <a:spcPts val="0"/>
              </a:spcBef>
              <a:spcAft>
                <a:spcPts val="0"/>
              </a:spcAft>
              <a:buClr>
                <a:srgbClr val="FFFFFF"/>
              </a:buClr>
              <a:buSzPts val="3200"/>
              <a:buNone/>
              <a:defRPr b="1" sz="3200">
                <a:solidFill>
                  <a:srgbClr val="FFFFFF"/>
                </a:solidFill>
              </a:defRPr>
            </a:lvl7pPr>
            <a:lvl8pPr lvl="7" algn="l">
              <a:lnSpc>
                <a:spcPct val="100000"/>
              </a:lnSpc>
              <a:spcBef>
                <a:spcPts val="0"/>
              </a:spcBef>
              <a:spcAft>
                <a:spcPts val="0"/>
              </a:spcAft>
              <a:buClr>
                <a:srgbClr val="FFFFFF"/>
              </a:buClr>
              <a:buSzPts val="3200"/>
              <a:buNone/>
              <a:defRPr b="1" sz="3200">
                <a:solidFill>
                  <a:srgbClr val="FFFFFF"/>
                </a:solidFill>
              </a:defRPr>
            </a:lvl8pPr>
            <a:lvl9pPr lvl="8" algn="l">
              <a:lnSpc>
                <a:spcPct val="100000"/>
              </a:lnSpc>
              <a:spcBef>
                <a:spcPts val="0"/>
              </a:spcBef>
              <a:spcAft>
                <a:spcPts val="0"/>
              </a:spcAft>
              <a:buClr>
                <a:srgbClr val="FFFFFF"/>
              </a:buClr>
              <a:buSzPts val="3200"/>
              <a:buNone/>
              <a:defRPr b="1" sz="3200">
                <a:solidFill>
                  <a:srgbClr val="FFFFFF"/>
                </a:solidFill>
              </a:defRPr>
            </a:lvl9pPr>
          </a:lstStyle>
          <a:p/>
        </p:txBody>
      </p:sp>
      <p:sp>
        <p:nvSpPr>
          <p:cNvPr id="134" name="Shape 13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Shape 18"/>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Shape 19"/>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Shape 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grpSp>
        <p:nvGrpSpPr>
          <p:cNvPr id="21" name="Shape 21"/>
          <p:cNvGrpSpPr/>
          <p:nvPr/>
        </p:nvGrpSpPr>
        <p:grpSpPr>
          <a:xfrm>
            <a:off x="830392" y="1191256"/>
            <a:ext cx="745763" cy="45826"/>
            <a:chOff x="4580561" y="2589004"/>
            <a:chExt cx="1064464" cy="25200"/>
          </a:xfrm>
        </p:grpSpPr>
        <p:sp>
          <p:nvSpPr>
            <p:cNvPr id="22" name="Shape 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 name="Shape 24"/>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5063224" y="1313339"/>
            <a:ext cx="3459829" cy="2670551"/>
            <a:chOff x="3553042" y="1657806"/>
            <a:chExt cx="3461100" cy="2671532"/>
          </a:xfrm>
        </p:grpSpPr>
        <p:sp>
          <p:nvSpPr>
            <p:cNvPr id="26" name="Shape 26"/>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Component Detail" id="34" name="Shape 34"/>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Shape 35"/>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6" name="Shape 36"/>
          <p:cNvGrpSpPr/>
          <p:nvPr/>
        </p:nvGrpSpPr>
        <p:grpSpPr>
          <a:xfrm>
            <a:off x="7666681" y="2077877"/>
            <a:ext cx="1148179" cy="2282764"/>
            <a:chOff x="7666681" y="2077877"/>
            <a:chExt cx="1148179" cy="2282764"/>
          </a:xfrm>
        </p:grpSpPr>
        <p:grpSp>
          <p:nvGrpSpPr>
            <p:cNvPr id="37" name="Shape 37"/>
            <p:cNvGrpSpPr/>
            <p:nvPr/>
          </p:nvGrpSpPr>
          <p:grpSpPr>
            <a:xfrm>
              <a:off x="7666681" y="2077877"/>
              <a:ext cx="1148179" cy="2282764"/>
              <a:chOff x="3983627" y="1676395"/>
              <a:chExt cx="1449538" cy="2881914"/>
            </a:xfrm>
          </p:grpSpPr>
          <p:sp>
            <p:nvSpPr>
              <p:cNvPr id="38" name="Shape 38"/>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Mobile View" id="41" name="Shape 41"/>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Shape 42"/>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Shape 44"/>
          <p:cNvGrpSpPr/>
          <p:nvPr/>
        </p:nvGrpSpPr>
        <p:grpSpPr>
          <a:xfrm>
            <a:off x="830392" y="1191256"/>
            <a:ext cx="745763" cy="45826"/>
            <a:chOff x="4580561" y="2589004"/>
            <a:chExt cx="1064464" cy="25200"/>
          </a:xfrm>
        </p:grpSpPr>
        <p:sp>
          <p:nvSpPr>
            <p:cNvPr id="45" name="Shape 4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Shape 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Shape 5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1" name="Shape 51"/>
          <p:cNvGrpSpPr/>
          <p:nvPr/>
        </p:nvGrpSpPr>
        <p:grpSpPr>
          <a:xfrm>
            <a:off x="830392" y="1191256"/>
            <a:ext cx="745763" cy="45826"/>
            <a:chOff x="4580561" y="2589004"/>
            <a:chExt cx="1064464" cy="25200"/>
          </a:xfrm>
        </p:grpSpPr>
        <p:sp>
          <p:nvSpPr>
            <p:cNvPr id="52" name="Shape 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4" name="Shape 5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Shape 5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Shape 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Shape 5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9" name="Shape 59"/>
          <p:cNvGrpSpPr/>
          <p:nvPr/>
        </p:nvGrpSpPr>
        <p:grpSpPr>
          <a:xfrm>
            <a:off x="830392" y="1191256"/>
            <a:ext cx="745763" cy="45826"/>
            <a:chOff x="4580561" y="2589004"/>
            <a:chExt cx="1064464" cy="25200"/>
          </a:xfrm>
        </p:grpSpPr>
        <p:sp>
          <p:nvSpPr>
            <p:cNvPr id="60" name="Shape 6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2" name="Shape 62"/>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Shape 63"/>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Shape 64"/>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Shape 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Shape 6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8" name="Shape 68"/>
          <p:cNvGrpSpPr/>
          <p:nvPr/>
        </p:nvGrpSpPr>
        <p:grpSpPr>
          <a:xfrm>
            <a:off x="830392" y="1191256"/>
            <a:ext cx="745763" cy="45826"/>
            <a:chOff x="4580561" y="2589004"/>
            <a:chExt cx="1064464" cy="25200"/>
          </a:xfrm>
        </p:grpSpPr>
        <p:sp>
          <p:nvSpPr>
            <p:cNvPr id="69" name="Shape 6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1" name="Shape 71"/>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Shape 7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Shape 7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8" name="Shape 78"/>
          <p:cNvGrpSpPr/>
          <p:nvPr/>
        </p:nvGrpSpPr>
        <p:grpSpPr>
          <a:xfrm>
            <a:off x="830392" y="1191256"/>
            <a:ext cx="745763" cy="45826"/>
            <a:chOff x="4580561" y="2589004"/>
            <a:chExt cx="1064464" cy="25200"/>
          </a:xfrm>
        </p:grpSpPr>
        <p:sp>
          <p:nvSpPr>
            <p:cNvPr id="79" name="Shape 7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1" name="Shape 81"/>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Shape 82"/>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Shape 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Shape 85"/>
          <p:cNvGrpSpPr/>
          <p:nvPr/>
        </p:nvGrpSpPr>
        <p:grpSpPr>
          <a:xfrm>
            <a:off x="830392" y="4169130"/>
            <a:ext cx="745763" cy="45826"/>
            <a:chOff x="4580561" y="2589004"/>
            <a:chExt cx="1064464" cy="25200"/>
          </a:xfrm>
        </p:grpSpPr>
        <p:sp>
          <p:nvSpPr>
            <p:cNvPr id="86" name="Shape 8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Shape 8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Shape 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pixnio.com/nature-landscapes/night/sky-night-galaxy-milky-way-stars-explorer-person-shadow-silhouette" TargetMode="Externa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12.png"/><Relationship Id="rId5" Type="http://schemas.openxmlformats.org/officeDocument/2006/relationships/hyperlink" Target="https://upload.wikimedia.org/wikipedia/commons/thumb/c/ce/Plus_font_awesome.svg/2000px-Plus_font_awesome.svg.png" TargetMode="External"/><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pixnio.com/nature-landscapes/night/sky-night-galaxy-milky-way-stars-explorer-person-shadow-silhouette" TargetMode="Externa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Shape 139">
            <a:hlinkClick r:id="rId3"/>
          </p:cNvPr>
          <p:cNvPicPr preferRelativeResize="0"/>
          <p:nvPr/>
        </p:nvPicPr>
        <p:blipFill>
          <a:blip r:embed="rId4">
            <a:alphaModFix/>
          </a:blip>
          <a:stretch>
            <a:fillRect/>
          </a:stretch>
        </p:blipFill>
        <p:spPr>
          <a:xfrm>
            <a:off x="0" y="-474651"/>
            <a:ext cx="9144002" cy="6092802"/>
          </a:xfrm>
          <a:prstGeom prst="rect">
            <a:avLst/>
          </a:prstGeom>
          <a:noFill/>
          <a:ln>
            <a:noFill/>
          </a:ln>
        </p:spPr>
      </p:pic>
      <p:sp>
        <p:nvSpPr>
          <p:cNvPr id="140" name="Shape 140"/>
          <p:cNvSpPr txBox="1"/>
          <p:nvPr>
            <p:ph idx="1" type="subTitle"/>
          </p:nvPr>
        </p:nvSpPr>
        <p:spPr>
          <a:xfrm>
            <a:off x="2896800" y="261325"/>
            <a:ext cx="3350400" cy="824100"/>
          </a:xfrm>
          <a:prstGeom prst="rect">
            <a:avLst/>
          </a:prstGeom>
          <a:effectLst>
            <a:outerShdw blurRad="100013" rotWithShape="0" algn="bl" dir="5100000" dist="57150">
              <a:srgbClr val="000000">
                <a:alpha val="91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i="1" lang="en" sz="2400">
                <a:solidFill>
                  <a:srgbClr val="F3F3F3"/>
                </a:solidFill>
                <a:latin typeface="Pacifico"/>
                <a:ea typeface="Pacifico"/>
                <a:cs typeface="Pacifico"/>
                <a:sym typeface="Pacifico"/>
              </a:rPr>
              <a:t>To Infinity and Beyond</a:t>
            </a:r>
            <a:endParaRPr i="1" sz="2400">
              <a:solidFill>
                <a:srgbClr val="F3F3F3"/>
              </a:solidFill>
              <a:latin typeface="Pacifico"/>
              <a:ea typeface="Pacifico"/>
              <a:cs typeface="Pacifico"/>
              <a:sym typeface="Pacifico"/>
            </a:endParaRPr>
          </a:p>
        </p:txBody>
      </p:sp>
      <p:sp>
        <p:nvSpPr>
          <p:cNvPr id="141" name="Shape 141"/>
          <p:cNvSpPr txBox="1"/>
          <p:nvPr>
            <p:ph type="ctrTitle"/>
          </p:nvPr>
        </p:nvSpPr>
        <p:spPr>
          <a:xfrm>
            <a:off x="1259200" y="476225"/>
            <a:ext cx="7288800" cy="1627200"/>
          </a:xfrm>
          <a:prstGeom prst="rect">
            <a:avLst/>
          </a:prstGeom>
          <a:effectLst>
            <a:outerShdw blurRad="100013" rotWithShape="0" algn="bl" dir="5100000" dist="57150">
              <a:srgbClr val="000000">
                <a:alpha val="91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lang="en" sz="20000">
                <a:solidFill>
                  <a:srgbClr val="FFFFFF"/>
                </a:solidFill>
              </a:rPr>
              <a:t>LOOP</a:t>
            </a:r>
            <a:endParaRPr sz="20000">
              <a:solidFill>
                <a:srgbClr val="FFFFFF"/>
              </a:solidFill>
            </a:endParaRPr>
          </a:p>
        </p:txBody>
      </p:sp>
      <p:sp>
        <p:nvSpPr>
          <p:cNvPr id="142" name="Shape 142"/>
          <p:cNvSpPr txBox="1"/>
          <p:nvPr/>
        </p:nvSpPr>
        <p:spPr>
          <a:xfrm>
            <a:off x="1526000" y="2973075"/>
            <a:ext cx="1302000" cy="586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t/>
            </a:r>
            <a:endParaRPr b="1" sz="3600">
              <a:solidFill>
                <a:srgbClr val="CCCCCC"/>
              </a:solidFill>
            </a:endParaRPr>
          </a:p>
        </p:txBody>
      </p:sp>
      <p:sp>
        <p:nvSpPr>
          <p:cNvPr id="143" name="Shape 143"/>
          <p:cNvSpPr txBox="1"/>
          <p:nvPr/>
        </p:nvSpPr>
        <p:spPr>
          <a:xfrm>
            <a:off x="4805175" y="2973075"/>
            <a:ext cx="1803300" cy="586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t/>
            </a:r>
            <a:endParaRPr b="1" sz="3600">
              <a:solidFill>
                <a:srgbClr val="CCCCCC"/>
              </a:solidFill>
            </a:endParaRPr>
          </a:p>
        </p:txBody>
      </p:sp>
      <p:sp>
        <p:nvSpPr>
          <p:cNvPr id="144" name="Shape 144"/>
          <p:cNvSpPr txBox="1"/>
          <p:nvPr/>
        </p:nvSpPr>
        <p:spPr>
          <a:xfrm>
            <a:off x="6693850" y="2973075"/>
            <a:ext cx="2088600" cy="586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t/>
            </a:r>
            <a:endParaRPr b="1" sz="3600">
              <a:solidFill>
                <a:srgbClr val="CCCCCC"/>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Shape 202"/>
          <p:cNvSpPr txBox="1"/>
          <p:nvPr>
            <p:ph type="title"/>
          </p:nvPr>
        </p:nvSpPr>
        <p:spPr>
          <a:xfrm>
            <a:off x="0" y="50450"/>
            <a:ext cx="8807100" cy="237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WHAT IS</a:t>
            </a:r>
            <a:r>
              <a:rPr lang="en" sz="7200"/>
              <a:t> MACHINE LEARNING?</a:t>
            </a:r>
            <a:endParaRPr sz="7200"/>
          </a:p>
        </p:txBody>
      </p:sp>
      <p:pic>
        <p:nvPicPr>
          <p:cNvPr id="203" name="Shape 203"/>
          <p:cNvPicPr preferRelativeResize="0"/>
          <p:nvPr/>
        </p:nvPicPr>
        <p:blipFill>
          <a:blip r:embed="rId4">
            <a:alphaModFix/>
          </a:blip>
          <a:stretch>
            <a:fillRect/>
          </a:stretch>
        </p:blipFill>
        <p:spPr>
          <a:xfrm>
            <a:off x="1344825" y="2421950"/>
            <a:ext cx="6454350" cy="2610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99875" y="3121050"/>
            <a:ext cx="2559300" cy="111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INPUT </a:t>
            </a:r>
            <a:endParaRPr sz="6000"/>
          </a:p>
        </p:txBody>
      </p:sp>
      <p:sp>
        <p:nvSpPr>
          <p:cNvPr id="209" name="Shape 209"/>
          <p:cNvSpPr txBox="1"/>
          <p:nvPr>
            <p:ph type="title"/>
          </p:nvPr>
        </p:nvSpPr>
        <p:spPr>
          <a:xfrm>
            <a:off x="5624300" y="3084900"/>
            <a:ext cx="3651600" cy="11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OUTPUT</a:t>
            </a:r>
            <a:endParaRPr sz="6000"/>
          </a:p>
        </p:txBody>
      </p:sp>
      <p:sp>
        <p:nvSpPr>
          <p:cNvPr id="210" name="Shape 210"/>
          <p:cNvSpPr/>
          <p:nvPr/>
        </p:nvSpPr>
        <p:spPr>
          <a:xfrm>
            <a:off x="3539275" y="2996250"/>
            <a:ext cx="1379700" cy="13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PROCESSING</a:t>
            </a:r>
            <a:endParaRPr/>
          </a:p>
        </p:txBody>
      </p:sp>
      <p:sp>
        <p:nvSpPr>
          <p:cNvPr id="211" name="Shape 211"/>
          <p:cNvSpPr/>
          <p:nvPr/>
        </p:nvSpPr>
        <p:spPr>
          <a:xfrm>
            <a:off x="2709075" y="3470625"/>
            <a:ext cx="649200" cy="46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a:off x="5099975" y="3470625"/>
            <a:ext cx="649200" cy="46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txBox="1"/>
          <p:nvPr>
            <p:ph type="title"/>
          </p:nvPr>
        </p:nvSpPr>
        <p:spPr>
          <a:xfrm>
            <a:off x="-16012" y="551875"/>
            <a:ext cx="2559300" cy="111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INPUT </a:t>
            </a:r>
            <a:endParaRPr sz="6000"/>
          </a:p>
        </p:txBody>
      </p:sp>
      <p:sp>
        <p:nvSpPr>
          <p:cNvPr id="214" name="Shape 214"/>
          <p:cNvSpPr txBox="1"/>
          <p:nvPr>
            <p:ph type="title"/>
          </p:nvPr>
        </p:nvSpPr>
        <p:spPr>
          <a:xfrm>
            <a:off x="5508413" y="515725"/>
            <a:ext cx="3651600" cy="11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OUTPUT</a:t>
            </a:r>
            <a:endParaRPr sz="6000"/>
          </a:p>
        </p:txBody>
      </p:sp>
      <p:sp>
        <p:nvSpPr>
          <p:cNvPr id="215" name="Shape 215"/>
          <p:cNvSpPr/>
          <p:nvPr/>
        </p:nvSpPr>
        <p:spPr>
          <a:xfrm>
            <a:off x="3423388" y="427075"/>
            <a:ext cx="1379700" cy="13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PROCESSING</a:t>
            </a:r>
            <a:endParaRPr/>
          </a:p>
        </p:txBody>
      </p:sp>
      <p:sp>
        <p:nvSpPr>
          <p:cNvPr id="216" name="Shape 216"/>
          <p:cNvSpPr/>
          <p:nvPr/>
        </p:nvSpPr>
        <p:spPr>
          <a:xfrm rot="10800000">
            <a:off x="2543300" y="901450"/>
            <a:ext cx="649200" cy="46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rot="10800000">
            <a:off x="4975100" y="876475"/>
            <a:ext cx="649200" cy="46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6147375" y="270550"/>
            <a:ext cx="2816400" cy="4511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When the planet comes in front, there’s a dip in total brightness </a:t>
            </a:r>
            <a:endParaRPr/>
          </a:p>
        </p:txBody>
      </p:sp>
      <p:pic>
        <p:nvPicPr>
          <p:cNvPr id="223" name="Shape 223"/>
          <p:cNvPicPr preferRelativeResize="0"/>
          <p:nvPr/>
        </p:nvPicPr>
        <p:blipFill>
          <a:blip r:embed="rId3">
            <a:alphaModFix/>
          </a:blip>
          <a:stretch>
            <a:fillRect/>
          </a:stretch>
        </p:blipFill>
        <p:spPr>
          <a:xfrm>
            <a:off x="0" y="285750"/>
            <a:ext cx="6147374"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7" name="Shape 227"/>
        <p:cNvGrpSpPr/>
        <p:nvPr/>
      </p:nvGrpSpPr>
      <p:grpSpPr>
        <a:xfrm>
          <a:off x="0" y="0"/>
          <a:ext cx="0" cy="0"/>
          <a:chOff x="0" y="0"/>
          <a:chExt cx="0" cy="0"/>
        </a:xfrm>
      </p:grpSpPr>
      <p:pic>
        <p:nvPicPr>
          <p:cNvPr id="228" name="Shape 228"/>
          <p:cNvPicPr preferRelativeResize="0"/>
          <p:nvPr/>
        </p:nvPicPr>
        <p:blipFill>
          <a:blip r:embed="rId4">
            <a:alphaModFix/>
          </a:blip>
          <a:stretch>
            <a:fillRect/>
          </a:stretch>
        </p:blipFill>
        <p:spPr>
          <a:xfrm>
            <a:off x="167175" y="60225"/>
            <a:ext cx="8809650" cy="53830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Shape 233"/>
          <p:cNvSpPr txBox="1"/>
          <p:nvPr>
            <p:ph type="title"/>
          </p:nvPr>
        </p:nvSpPr>
        <p:spPr>
          <a:xfrm>
            <a:off x="6172200" y="-125"/>
            <a:ext cx="2972100" cy="514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a:t>
            </a:r>
            <a:endParaRPr/>
          </a:p>
        </p:txBody>
      </p:sp>
      <p:pic>
        <p:nvPicPr>
          <p:cNvPr id="234" name="Shape 234"/>
          <p:cNvPicPr preferRelativeResize="0"/>
          <p:nvPr/>
        </p:nvPicPr>
        <p:blipFill>
          <a:blip r:embed="rId4">
            <a:alphaModFix/>
          </a:blip>
          <a:stretch>
            <a:fillRect/>
          </a:stretch>
        </p:blipFill>
        <p:spPr>
          <a:xfrm>
            <a:off x="0" y="0"/>
            <a:ext cx="61722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8" name="Shape 238"/>
        <p:cNvGrpSpPr/>
        <p:nvPr/>
      </p:nvGrpSpPr>
      <p:grpSpPr>
        <a:xfrm>
          <a:off x="0" y="0"/>
          <a:ext cx="0" cy="0"/>
          <a:chOff x="0" y="0"/>
          <a:chExt cx="0" cy="0"/>
        </a:xfrm>
      </p:grpSpPr>
      <p:pic>
        <p:nvPicPr>
          <p:cNvPr id="239" name="Shape 239"/>
          <p:cNvPicPr preferRelativeResize="0"/>
          <p:nvPr/>
        </p:nvPicPr>
        <p:blipFill>
          <a:blip r:embed="rId4">
            <a:alphaModFix/>
          </a:blip>
          <a:stretch>
            <a:fillRect/>
          </a:stretch>
        </p:blipFill>
        <p:spPr>
          <a:xfrm>
            <a:off x="2079138" y="317150"/>
            <a:ext cx="4985725" cy="973775"/>
          </a:xfrm>
          <a:prstGeom prst="rect">
            <a:avLst/>
          </a:prstGeom>
          <a:noFill/>
          <a:ln>
            <a:noFill/>
          </a:ln>
        </p:spPr>
      </p:pic>
      <p:sp>
        <p:nvSpPr>
          <p:cNvPr id="240" name="Shape 240"/>
          <p:cNvSpPr txBox="1"/>
          <p:nvPr>
            <p:ph idx="4294967295" type="ctrTitle"/>
          </p:nvPr>
        </p:nvSpPr>
        <p:spPr>
          <a:xfrm>
            <a:off x="2817063" y="3165800"/>
            <a:ext cx="3703800" cy="1631400"/>
          </a:xfrm>
          <a:prstGeom prst="rect">
            <a:avLst/>
          </a:prstGeom>
          <a:effectLst>
            <a:outerShdw blurRad="100013" rotWithShape="0" algn="bl" dir="5100000" dist="57150">
              <a:srgbClr val="000000">
                <a:alpha val="91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lang="en" sz="9600">
                <a:solidFill>
                  <a:srgbClr val="FFFFFF"/>
                </a:solidFill>
              </a:rPr>
              <a:t>LOOP</a:t>
            </a:r>
            <a:endParaRPr sz="9600">
              <a:solidFill>
                <a:srgbClr val="FFFFFF"/>
              </a:solidFill>
            </a:endParaRPr>
          </a:p>
        </p:txBody>
      </p:sp>
      <p:pic>
        <p:nvPicPr>
          <p:cNvPr descr="https://upload.wikimedia.org/wikipedia/commons/thumb/c/ce/Plus_font_awesome.svg/2000px-Plus_font_awesome.svg.png" id="241" name="Shape 241">
            <a:hlinkClick r:id="rId5"/>
          </p:cNvPr>
          <p:cNvPicPr preferRelativeResize="0"/>
          <p:nvPr/>
        </p:nvPicPr>
        <p:blipFill>
          <a:blip r:embed="rId6">
            <a:alphaModFix/>
          </a:blip>
          <a:stretch>
            <a:fillRect/>
          </a:stretch>
        </p:blipFill>
        <p:spPr>
          <a:xfrm>
            <a:off x="3975725" y="1632100"/>
            <a:ext cx="1192525" cy="119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899725" y="0"/>
            <a:ext cx="7347861" cy="5143501"/>
          </a:xfrm>
          <a:prstGeom prst="rect">
            <a:avLst/>
          </a:prstGeom>
          <a:noFill/>
          <a:ln>
            <a:noFill/>
          </a:ln>
        </p:spPr>
      </p:pic>
      <p:sp>
        <p:nvSpPr>
          <p:cNvPr id="247" name="Shape 247"/>
          <p:cNvSpPr txBox="1"/>
          <p:nvPr/>
        </p:nvSpPr>
        <p:spPr>
          <a:xfrm>
            <a:off x="2427825" y="3426875"/>
            <a:ext cx="4408800" cy="1035900"/>
          </a:xfrm>
          <a:prstGeom prst="rect">
            <a:avLst/>
          </a:prstGeom>
          <a:noFill/>
          <a:ln>
            <a:noFill/>
          </a:ln>
          <a:effectLst>
            <a:outerShdw blurRad="57150" rotWithShape="0" algn="bl" dir="5400000" dist="95250">
              <a:srgbClr val="000000"/>
            </a:outerShdw>
          </a:effectLst>
        </p:spPr>
        <p:txBody>
          <a:bodyPr anchorCtr="0" anchor="t" bIns="91425" lIns="91425" spcFirstLastPara="1" rIns="91425" wrap="square" tIns="91425">
            <a:noAutofit/>
          </a:bodyPr>
          <a:lstStyle/>
          <a:p>
            <a:pPr indent="0" lvl="0" marL="0">
              <a:spcBef>
                <a:spcPts val="0"/>
              </a:spcBef>
              <a:spcAft>
                <a:spcPts val="0"/>
              </a:spcAft>
              <a:buNone/>
            </a:pPr>
            <a:r>
              <a:rPr lang="en" sz="6000">
                <a:solidFill>
                  <a:srgbClr val="FFFFFF"/>
                </a:solidFill>
              </a:rPr>
              <a:t>TRAPIST-1</a:t>
            </a:r>
            <a:endParaRPr sz="6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Shape 252">
            <a:hlinkClick r:id="rId3"/>
          </p:cNvPr>
          <p:cNvPicPr preferRelativeResize="0"/>
          <p:nvPr/>
        </p:nvPicPr>
        <p:blipFill>
          <a:blip r:embed="rId4">
            <a:alphaModFix/>
          </a:blip>
          <a:stretch>
            <a:fillRect/>
          </a:stretch>
        </p:blipFill>
        <p:spPr>
          <a:xfrm>
            <a:off x="0" y="-474651"/>
            <a:ext cx="9144002" cy="6092802"/>
          </a:xfrm>
          <a:prstGeom prst="rect">
            <a:avLst/>
          </a:prstGeom>
          <a:noFill/>
          <a:ln>
            <a:noFill/>
          </a:ln>
        </p:spPr>
      </p:pic>
      <p:sp>
        <p:nvSpPr>
          <p:cNvPr id="253" name="Shape 253"/>
          <p:cNvSpPr txBox="1"/>
          <p:nvPr/>
        </p:nvSpPr>
        <p:spPr>
          <a:xfrm>
            <a:off x="1526000" y="2973075"/>
            <a:ext cx="1302000" cy="586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t/>
            </a:r>
            <a:endParaRPr b="1" sz="3600">
              <a:solidFill>
                <a:srgbClr val="CCCCCC"/>
              </a:solidFill>
            </a:endParaRPr>
          </a:p>
        </p:txBody>
      </p:sp>
      <p:sp>
        <p:nvSpPr>
          <p:cNvPr id="254" name="Shape 254"/>
          <p:cNvSpPr txBox="1"/>
          <p:nvPr/>
        </p:nvSpPr>
        <p:spPr>
          <a:xfrm>
            <a:off x="6693850" y="2973075"/>
            <a:ext cx="2088600" cy="586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t/>
            </a:r>
            <a:endParaRPr b="1" sz="3600">
              <a:solidFill>
                <a:srgbClr val="CCCCCC"/>
              </a:solidFill>
            </a:endParaRPr>
          </a:p>
        </p:txBody>
      </p:sp>
      <p:sp>
        <p:nvSpPr>
          <p:cNvPr id="255" name="Shape 255"/>
          <p:cNvSpPr txBox="1"/>
          <p:nvPr>
            <p:ph type="ctrTitle"/>
          </p:nvPr>
        </p:nvSpPr>
        <p:spPr>
          <a:xfrm>
            <a:off x="1674427" y="563925"/>
            <a:ext cx="6781800" cy="1631400"/>
          </a:xfrm>
          <a:prstGeom prst="rect">
            <a:avLst/>
          </a:prstGeom>
          <a:effectLst>
            <a:outerShdw blurRad="100013" rotWithShape="0" algn="bl" dir="5100000" dist="57150">
              <a:srgbClr val="000000">
                <a:alpha val="91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lang="en" sz="6000">
                <a:solidFill>
                  <a:srgbClr val="FFFFFF"/>
                </a:solidFill>
              </a:rPr>
              <a:t>SPACETECULAR</a:t>
            </a:r>
            <a:endParaRPr sz="6000">
              <a:solidFill>
                <a:srgbClr val="FFFFFF"/>
              </a:solidFill>
            </a:endParaRPr>
          </a:p>
        </p:txBody>
      </p:sp>
      <p:sp>
        <p:nvSpPr>
          <p:cNvPr id="256" name="Shape 256"/>
          <p:cNvSpPr txBox="1"/>
          <p:nvPr>
            <p:ph type="ctrTitle"/>
          </p:nvPr>
        </p:nvSpPr>
        <p:spPr>
          <a:xfrm>
            <a:off x="4481050" y="3265525"/>
            <a:ext cx="5179500" cy="1631400"/>
          </a:xfrm>
          <a:prstGeom prst="rect">
            <a:avLst/>
          </a:prstGeom>
          <a:effectLst>
            <a:outerShdw blurRad="100013" rotWithShape="0" algn="bl" dir="5100000" dist="57150">
              <a:srgbClr val="000000">
                <a:alpha val="91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latin typeface="Pacifico"/>
                <a:ea typeface="Pacifico"/>
                <a:cs typeface="Pacifico"/>
                <a:sym typeface="Pacifico"/>
              </a:rPr>
              <a:t>Thank You!</a:t>
            </a:r>
            <a:endParaRPr sz="3000">
              <a:solidFill>
                <a:srgbClr val="FFFFFF"/>
              </a:solidFill>
              <a:latin typeface="Pacifico"/>
              <a:ea typeface="Pacifico"/>
              <a:cs typeface="Pacifico"/>
              <a:sym typeface="Pacific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60"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b="0" l="1039" r="0" t="0"/>
          <a:stretch/>
        </p:blipFill>
        <p:spPr>
          <a:xfrm>
            <a:off x="2180325" y="63050"/>
            <a:ext cx="5031175" cy="5017400"/>
          </a:xfrm>
          <a:prstGeom prst="rect">
            <a:avLst/>
          </a:prstGeom>
          <a:noFill/>
          <a:ln>
            <a:noFill/>
          </a:ln>
        </p:spPr>
      </p:pic>
      <p:sp>
        <p:nvSpPr>
          <p:cNvPr id="262" name="Shape 262"/>
          <p:cNvSpPr txBox="1"/>
          <p:nvPr/>
        </p:nvSpPr>
        <p:spPr>
          <a:xfrm>
            <a:off x="2734475" y="3113725"/>
            <a:ext cx="4119600" cy="80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ttttT</a:t>
            </a:r>
            <a:r>
              <a:rPr lang="en" sz="2400">
                <a:solidFill>
                  <a:srgbClr val="FFFFFF"/>
                </a:solidFill>
              </a:rPr>
              <a:t>To </a:t>
            </a:r>
            <a:r>
              <a:rPr lang="en" sz="2400">
                <a:solidFill>
                  <a:srgbClr val="FFFFFF"/>
                </a:solidFill>
              </a:rPr>
              <a:t>Infinity And Beyond!!</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6" name="Shape 266"/>
        <p:cNvGrpSpPr/>
        <p:nvPr/>
      </p:nvGrpSpPr>
      <p:grpSpPr>
        <a:xfrm>
          <a:off x="0" y="0"/>
          <a:ext cx="0" cy="0"/>
          <a:chOff x="0" y="0"/>
          <a:chExt cx="0" cy="0"/>
        </a:xfrm>
      </p:grpSpPr>
      <p:pic>
        <p:nvPicPr>
          <p:cNvPr id="267" name="Shape 267"/>
          <p:cNvPicPr preferRelativeResize="0"/>
          <p:nvPr/>
        </p:nvPicPr>
        <p:blipFill>
          <a:blip r:embed="rId3">
            <a:alphaModFix/>
          </a:blip>
          <a:stretch>
            <a:fillRect/>
          </a:stretch>
        </p:blipFill>
        <p:spPr>
          <a:xfrm>
            <a:off x="2307975" y="152400"/>
            <a:ext cx="4838701"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730000" y="1318650"/>
            <a:ext cx="3300900" cy="3138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6000"/>
              <a:t>WHY </a:t>
            </a:r>
            <a:endParaRPr sz="6000"/>
          </a:p>
          <a:p>
            <a:pPr indent="0" lvl="0" marL="0" rtl="0">
              <a:spcBef>
                <a:spcPts val="0"/>
              </a:spcBef>
              <a:spcAft>
                <a:spcPts val="0"/>
              </a:spcAft>
              <a:buNone/>
            </a:pPr>
            <a:r>
              <a:rPr lang="en" sz="6000"/>
              <a:t>BOTHER?</a:t>
            </a:r>
            <a:endParaRPr sz="6000"/>
          </a:p>
        </p:txBody>
      </p:sp>
      <p:sp>
        <p:nvSpPr>
          <p:cNvPr id="150" name="Shape 150"/>
          <p:cNvSpPr txBox="1"/>
          <p:nvPr>
            <p:ph idx="2" type="body"/>
          </p:nvPr>
        </p:nvSpPr>
        <p:spPr>
          <a:xfrm>
            <a:off x="4811425" y="189475"/>
            <a:ext cx="4184400" cy="47886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Char char="●"/>
            </a:pPr>
            <a:r>
              <a:rPr b="1" lang="en" sz="3000">
                <a:solidFill>
                  <a:schemeClr val="dk1"/>
                </a:solidFill>
              </a:rPr>
              <a:t>SPACE IS THE FINAL FRONTIER</a:t>
            </a:r>
            <a:endParaRPr b="1" sz="3000">
              <a:solidFill>
                <a:schemeClr val="dk1"/>
              </a:solidFill>
            </a:endParaRPr>
          </a:p>
          <a:p>
            <a:pPr indent="-419100" lvl="0" marL="457200" rtl="0">
              <a:spcBef>
                <a:spcPts val="0"/>
              </a:spcBef>
              <a:spcAft>
                <a:spcPts val="0"/>
              </a:spcAft>
              <a:buClr>
                <a:schemeClr val="dk1"/>
              </a:buClr>
              <a:buSzPts val="3000"/>
              <a:buChar char="●"/>
            </a:pPr>
            <a:r>
              <a:rPr b="1" lang="en" sz="3000">
                <a:solidFill>
                  <a:schemeClr val="dk1"/>
                </a:solidFill>
              </a:rPr>
              <a:t>ARE WE ALONE?</a:t>
            </a:r>
            <a:endParaRPr b="1" sz="3000">
              <a:solidFill>
                <a:schemeClr val="dk1"/>
              </a:solidFill>
            </a:endParaRPr>
          </a:p>
          <a:p>
            <a:pPr indent="-419100" lvl="0" marL="457200" rtl="0">
              <a:spcBef>
                <a:spcPts val="0"/>
              </a:spcBef>
              <a:spcAft>
                <a:spcPts val="0"/>
              </a:spcAft>
              <a:buClr>
                <a:schemeClr val="dk1"/>
              </a:buClr>
              <a:buSzPts val="3000"/>
              <a:buChar char="●"/>
            </a:pPr>
            <a:r>
              <a:rPr b="1" lang="en" sz="3000">
                <a:solidFill>
                  <a:schemeClr val="dk1"/>
                </a:solidFill>
              </a:rPr>
              <a:t>CURIOSITY IS IN OUR DNA!</a:t>
            </a:r>
            <a:endParaRPr b="1" sz="3000">
              <a:solidFill>
                <a:schemeClr val="dk1"/>
              </a:solidFill>
            </a:endParaRPr>
          </a:p>
          <a:p>
            <a:pPr indent="-419100" lvl="0" marL="457200" rtl="0">
              <a:spcBef>
                <a:spcPts val="0"/>
              </a:spcBef>
              <a:spcAft>
                <a:spcPts val="0"/>
              </a:spcAft>
              <a:buClr>
                <a:schemeClr val="dk1"/>
              </a:buClr>
              <a:buSzPts val="3000"/>
              <a:buChar char="●"/>
            </a:pPr>
            <a:r>
              <a:rPr b="1" lang="en" sz="3000">
                <a:solidFill>
                  <a:schemeClr val="dk1"/>
                </a:solidFill>
              </a:rPr>
              <a:t>RESOURCE MINING</a:t>
            </a:r>
            <a:endParaRPr b="1" sz="3000">
              <a:solidFill>
                <a:schemeClr val="dk1"/>
              </a:solidFill>
            </a:endParaRPr>
          </a:p>
          <a:p>
            <a:pPr indent="-419100" lvl="0" marL="457200" rtl="0">
              <a:spcBef>
                <a:spcPts val="0"/>
              </a:spcBef>
              <a:spcAft>
                <a:spcPts val="0"/>
              </a:spcAft>
              <a:buClr>
                <a:schemeClr val="dk1"/>
              </a:buClr>
              <a:buSzPts val="3000"/>
              <a:buChar char="●"/>
            </a:pPr>
            <a:r>
              <a:rPr b="1" lang="en" sz="3000">
                <a:solidFill>
                  <a:schemeClr val="dk1"/>
                </a:solidFill>
              </a:rPr>
              <a:t>EVOLUTION</a:t>
            </a:r>
            <a:endParaRPr b="1" sz="3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Shape 155"/>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What does a planet look from millions of kms away?</a:t>
            </a:r>
            <a:endParaRPr sz="3600"/>
          </a:p>
        </p:txBody>
      </p:sp>
      <p:pic>
        <p:nvPicPr>
          <p:cNvPr id="156" name="Shape 156"/>
          <p:cNvPicPr preferRelativeResize="0"/>
          <p:nvPr/>
        </p:nvPicPr>
        <p:blipFill>
          <a:blip r:embed="rId4">
            <a:alphaModFix/>
          </a:blip>
          <a:stretch>
            <a:fillRect/>
          </a:stretch>
        </p:blipFill>
        <p:spPr>
          <a:xfrm>
            <a:off x="3589350" y="1322450"/>
            <a:ext cx="5249851" cy="2967670"/>
          </a:xfrm>
          <a:prstGeom prst="rect">
            <a:avLst/>
          </a:prstGeom>
          <a:noFill/>
          <a:ln>
            <a:noFill/>
          </a:ln>
        </p:spPr>
      </p:pic>
      <p:sp>
        <p:nvSpPr>
          <p:cNvPr id="157" name="Shape 157"/>
          <p:cNvSpPr txBox="1"/>
          <p:nvPr/>
        </p:nvSpPr>
        <p:spPr>
          <a:xfrm>
            <a:off x="3589425" y="4356975"/>
            <a:ext cx="5249700" cy="52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Left, an image of Earth from the DSCOVR-EPIC camera. Right, the same image degraded to a resolution of 3 x 3 pixels, similar to what researchers will see in future exoplanet observations.</a:t>
            </a:r>
            <a:endParaRPr sz="1200">
              <a:solidFill>
                <a:srgbClr val="FFFFFF"/>
              </a:solidFill>
            </a:endParaRPr>
          </a:p>
          <a:p>
            <a:pPr indent="0" lvl="0" marL="0">
              <a:spcBef>
                <a:spcPts val="0"/>
              </a:spcBef>
              <a:spcAft>
                <a:spcPts val="0"/>
              </a:spcAft>
              <a:buNone/>
            </a:pPr>
            <a:r>
              <a:t/>
            </a:r>
            <a:endParaRPr sz="1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hard for humans to do?</a:t>
            </a:r>
            <a:endParaRPr/>
          </a:p>
        </p:txBody>
      </p:sp>
      <p:sp>
        <p:nvSpPr>
          <p:cNvPr id="163" name="Shape 16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Remember your </a:t>
            </a:r>
            <a:r>
              <a:rPr b="1" lang="en" sz="2400"/>
              <a:t>girlfriend’s Birthday..</a:t>
            </a:r>
            <a:endParaRPr b="1" sz="2400"/>
          </a:p>
          <a:p>
            <a:pPr indent="-381000" lvl="0" marL="457200" rtl="0">
              <a:spcBef>
                <a:spcPts val="0"/>
              </a:spcBef>
              <a:spcAft>
                <a:spcPts val="0"/>
              </a:spcAft>
              <a:buSzPts val="2400"/>
              <a:buChar char="●"/>
            </a:pPr>
            <a:r>
              <a:rPr lang="en" sz="2400"/>
              <a:t>Calculate large numbers</a:t>
            </a:r>
            <a:endParaRPr sz="2400"/>
          </a:p>
          <a:p>
            <a:pPr indent="-381000" lvl="0" marL="457200">
              <a:spcBef>
                <a:spcPts val="0"/>
              </a:spcBef>
              <a:spcAft>
                <a:spcPts val="0"/>
              </a:spcAft>
              <a:buSzPts val="2400"/>
              <a:buChar char="●"/>
            </a:pPr>
            <a:r>
              <a:rPr lang="en" sz="2400"/>
              <a:t>Pass in M1..</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545475" y="3431150"/>
            <a:ext cx="5324100" cy="1287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HARD for computers, EASY FOR US</a:t>
            </a:r>
            <a:endParaRPr/>
          </a:p>
        </p:txBody>
      </p:sp>
      <p:pic>
        <p:nvPicPr>
          <p:cNvPr id="169" name="Shape 169"/>
          <p:cNvPicPr preferRelativeResize="0"/>
          <p:nvPr/>
        </p:nvPicPr>
        <p:blipFill>
          <a:blip r:embed="rId3">
            <a:alphaModFix/>
          </a:blip>
          <a:stretch>
            <a:fillRect/>
          </a:stretch>
        </p:blipFill>
        <p:spPr>
          <a:xfrm>
            <a:off x="6196575" y="3307550"/>
            <a:ext cx="2509350" cy="1411500"/>
          </a:xfrm>
          <a:prstGeom prst="rect">
            <a:avLst/>
          </a:prstGeom>
          <a:noFill/>
          <a:ln>
            <a:noFill/>
          </a:ln>
        </p:spPr>
      </p:pic>
      <p:pic>
        <p:nvPicPr>
          <p:cNvPr id="170" name="Shape 170"/>
          <p:cNvPicPr preferRelativeResize="0"/>
          <p:nvPr/>
        </p:nvPicPr>
        <p:blipFill>
          <a:blip r:embed="rId4">
            <a:alphaModFix/>
          </a:blip>
          <a:stretch>
            <a:fillRect/>
          </a:stretch>
        </p:blipFill>
        <p:spPr>
          <a:xfrm>
            <a:off x="324375" y="200600"/>
            <a:ext cx="1900081" cy="3002750"/>
          </a:xfrm>
          <a:prstGeom prst="rect">
            <a:avLst/>
          </a:prstGeom>
          <a:noFill/>
          <a:ln>
            <a:noFill/>
          </a:ln>
        </p:spPr>
      </p:pic>
      <p:sp>
        <p:nvSpPr>
          <p:cNvPr id="171" name="Shape 171"/>
          <p:cNvSpPr txBox="1"/>
          <p:nvPr/>
        </p:nvSpPr>
        <p:spPr>
          <a:xfrm>
            <a:off x="2421250" y="463675"/>
            <a:ext cx="5517000" cy="133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chemeClr val="lt1"/>
                </a:solidFill>
                <a:latin typeface="Raleway"/>
                <a:ea typeface="Raleway"/>
                <a:cs typeface="Raleway"/>
                <a:sym typeface="Raleway"/>
              </a:rPr>
              <a:t>EASY for humans, HARD for computers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Shape 176"/>
          <p:cNvSpPr txBox="1"/>
          <p:nvPr>
            <p:ph type="title"/>
          </p:nvPr>
        </p:nvSpPr>
        <p:spPr>
          <a:xfrm>
            <a:off x="942975" y="1386000"/>
            <a:ext cx="5324100" cy="2371500"/>
          </a:xfrm>
          <a:prstGeom prst="rect">
            <a:avLst/>
          </a:prstGeom>
        </p:spPr>
        <p:txBody>
          <a:bodyPr anchorCtr="0" anchor="ctr" bIns="91425" lIns="91425" spcFirstLastPara="1" rIns="91425" wrap="square" tIns="91425">
            <a:noAutofit/>
          </a:bodyPr>
          <a:lstStyle/>
          <a:p>
            <a:pPr indent="-457200" lvl="0" marL="457200">
              <a:spcBef>
                <a:spcPts val="0"/>
              </a:spcBef>
              <a:spcAft>
                <a:spcPts val="0"/>
              </a:spcAft>
              <a:buClr>
                <a:srgbClr val="FFFFFF"/>
              </a:buClr>
              <a:buSzPts val="3600"/>
              <a:buFont typeface="Arial"/>
              <a:buChar char="●"/>
            </a:pPr>
            <a:r>
              <a:rPr b="0" lang="en" sz="3600">
                <a:solidFill>
                  <a:srgbClr val="FFFFFF"/>
                </a:solidFill>
                <a:latin typeface="Arial"/>
                <a:ea typeface="Arial"/>
                <a:cs typeface="Arial"/>
                <a:sym typeface="Arial"/>
              </a:rPr>
              <a:t>Radial velocity</a:t>
            </a:r>
            <a:endParaRPr b="0" sz="3600">
              <a:solidFill>
                <a:srgbClr val="FFFFFF"/>
              </a:solidFill>
              <a:latin typeface="Arial"/>
              <a:ea typeface="Arial"/>
              <a:cs typeface="Arial"/>
              <a:sym typeface="Arial"/>
            </a:endParaRPr>
          </a:p>
          <a:p>
            <a:pPr indent="-457200" lvl="0" marL="457200">
              <a:spcBef>
                <a:spcPts val="0"/>
              </a:spcBef>
              <a:spcAft>
                <a:spcPts val="0"/>
              </a:spcAft>
              <a:buClr>
                <a:srgbClr val="FFFFFF"/>
              </a:buClr>
              <a:buSzPts val="3600"/>
              <a:buFont typeface="Arial"/>
              <a:buChar char="●"/>
            </a:pPr>
            <a:r>
              <a:rPr b="0" lang="en" sz="3600">
                <a:solidFill>
                  <a:srgbClr val="FFFFFF"/>
                </a:solidFill>
                <a:latin typeface="Arial"/>
                <a:ea typeface="Arial"/>
                <a:cs typeface="Arial"/>
                <a:sym typeface="Arial"/>
              </a:rPr>
              <a:t>Gravitational microlensing</a:t>
            </a:r>
            <a:endParaRPr b="0" sz="3600">
              <a:solidFill>
                <a:srgbClr val="FFFFFF"/>
              </a:solidFill>
              <a:latin typeface="Arial"/>
              <a:ea typeface="Arial"/>
              <a:cs typeface="Arial"/>
              <a:sym typeface="Arial"/>
            </a:endParaRPr>
          </a:p>
          <a:p>
            <a:pPr indent="-457200" lvl="0" marL="457200">
              <a:spcBef>
                <a:spcPts val="0"/>
              </a:spcBef>
              <a:spcAft>
                <a:spcPts val="0"/>
              </a:spcAft>
              <a:buClr>
                <a:srgbClr val="FFFFFF"/>
              </a:buClr>
              <a:buSzPts val="3600"/>
              <a:buFont typeface="Arial"/>
              <a:buChar char="●"/>
            </a:pPr>
            <a:r>
              <a:rPr b="0" lang="en" sz="3600">
                <a:solidFill>
                  <a:srgbClr val="FFFFFF"/>
                </a:solidFill>
                <a:latin typeface="Arial"/>
                <a:ea typeface="Arial"/>
                <a:cs typeface="Arial"/>
                <a:sym typeface="Arial"/>
              </a:rPr>
              <a:t>Direct imaging</a:t>
            </a:r>
            <a:endParaRPr b="0" sz="3600">
              <a:solidFill>
                <a:srgbClr val="FFFFFF"/>
              </a:solidFill>
              <a:latin typeface="Arial"/>
              <a:ea typeface="Arial"/>
              <a:cs typeface="Arial"/>
              <a:sym typeface="Arial"/>
            </a:endParaRPr>
          </a:p>
          <a:p>
            <a:pPr indent="-457200" lvl="0" marL="457200">
              <a:spcBef>
                <a:spcPts val="0"/>
              </a:spcBef>
              <a:spcAft>
                <a:spcPts val="0"/>
              </a:spcAft>
              <a:buClr>
                <a:srgbClr val="FFFFFF"/>
              </a:buClr>
              <a:buSzPts val="3600"/>
              <a:buFont typeface="Arial"/>
              <a:buChar char="●"/>
            </a:pPr>
            <a:r>
              <a:rPr b="0" lang="en" sz="3600">
                <a:solidFill>
                  <a:srgbClr val="FFFFFF"/>
                </a:solidFill>
                <a:latin typeface="Arial"/>
                <a:ea typeface="Arial"/>
                <a:cs typeface="Arial"/>
                <a:sym typeface="Arial"/>
              </a:rPr>
              <a:t>Polarimetry</a:t>
            </a:r>
            <a:endParaRPr b="0" sz="3600">
              <a:solidFill>
                <a:srgbClr val="FFFFFF"/>
              </a:solidFill>
              <a:latin typeface="Arial"/>
              <a:ea typeface="Arial"/>
              <a:cs typeface="Arial"/>
              <a:sym typeface="Arial"/>
            </a:endParaRPr>
          </a:p>
          <a:p>
            <a:pPr indent="-457200" lvl="0" marL="457200">
              <a:spcBef>
                <a:spcPts val="0"/>
              </a:spcBef>
              <a:spcAft>
                <a:spcPts val="0"/>
              </a:spcAft>
              <a:buClr>
                <a:srgbClr val="FFFFFF"/>
              </a:buClr>
              <a:buSzPts val="3600"/>
              <a:buFont typeface="Arial"/>
              <a:buChar char="●"/>
            </a:pPr>
            <a:r>
              <a:rPr b="0" lang="en" sz="3600">
                <a:solidFill>
                  <a:srgbClr val="FFFFFF"/>
                </a:solidFill>
                <a:latin typeface="Arial"/>
                <a:ea typeface="Arial"/>
                <a:cs typeface="Arial"/>
                <a:sym typeface="Arial"/>
              </a:rPr>
              <a:t>Astrometry</a:t>
            </a:r>
            <a:endParaRPr b="0" sz="3600">
              <a:solidFill>
                <a:srgbClr val="FFFFFF"/>
              </a:solidFill>
              <a:latin typeface="Arial"/>
              <a:ea typeface="Arial"/>
              <a:cs typeface="Arial"/>
              <a:sym typeface="Arial"/>
            </a:endParaRPr>
          </a:p>
          <a:p>
            <a:pPr indent="-457200" lvl="0" marL="457200">
              <a:spcBef>
                <a:spcPts val="0"/>
              </a:spcBef>
              <a:spcAft>
                <a:spcPts val="0"/>
              </a:spcAft>
              <a:buClr>
                <a:srgbClr val="FFFFFF"/>
              </a:buClr>
              <a:buSzPts val="3600"/>
              <a:buFont typeface="Arial"/>
              <a:buChar char="●"/>
            </a:pPr>
            <a:r>
              <a:rPr b="0" lang="en" sz="3600">
                <a:solidFill>
                  <a:srgbClr val="FFFFFF"/>
                </a:solidFill>
                <a:latin typeface="Arial"/>
                <a:ea typeface="Arial"/>
                <a:cs typeface="Arial"/>
                <a:sym typeface="Arial"/>
              </a:rPr>
              <a:t>Transit photometry</a:t>
            </a:r>
            <a:endParaRPr b="0" sz="3600">
              <a:solidFill>
                <a:srgbClr val="FFFFFF"/>
              </a:solidFill>
              <a:latin typeface="Arial"/>
              <a:ea typeface="Arial"/>
              <a:cs typeface="Arial"/>
              <a:sym typeface="Arial"/>
            </a:endParaRPr>
          </a:p>
          <a:p>
            <a:pPr indent="0" lvl="0" marL="0">
              <a:spcBef>
                <a:spcPts val="0"/>
              </a:spcBef>
              <a:spcAft>
                <a:spcPts val="0"/>
              </a:spcAft>
              <a:buNone/>
            </a:pPr>
            <a:r>
              <a:t/>
            </a:r>
            <a:endParaRPr b="0" sz="36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Shape 181"/>
          <p:cNvSpPr txBox="1"/>
          <p:nvPr>
            <p:ph type="title"/>
          </p:nvPr>
        </p:nvSpPr>
        <p:spPr>
          <a:xfrm>
            <a:off x="942975" y="1386000"/>
            <a:ext cx="5324100" cy="2371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82" name="Shape 182"/>
          <p:cNvPicPr preferRelativeResize="0"/>
          <p:nvPr/>
        </p:nvPicPr>
        <p:blipFill>
          <a:blip r:embed="rId4">
            <a:alphaModFix/>
          </a:blip>
          <a:stretch>
            <a:fillRect/>
          </a:stretch>
        </p:blipFill>
        <p:spPr>
          <a:xfrm>
            <a:off x="0" y="0"/>
            <a:ext cx="9143999" cy="5495725"/>
          </a:xfrm>
          <a:prstGeom prst="rect">
            <a:avLst/>
          </a:prstGeom>
          <a:noFill/>
          <a:ln>
            <a:noFill/>
          </a:ln>
        </p:spPr>
      </p:pic>
      <p:sp>
        <p:nvSpPr>
          <p:cNvPr id="183" name="Shape 183"/>
          <p:cNvSpPr txBox="1"/>
          <p:nvPr/>
        </p:nvSpPr>
        <p:spPr>
          <a:xfrm>
            <a:off x="3926950" y="3282350"/>
            <a:ext cx="4974900" cy="127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4800">
                <a:solidFill>
                  <a:srgbClr val="FFFFFF"/>
                </a:solidFill>
                <a:latin typeface="Raleway ExtraBold"/>
                <a:ea typeface="Raleway ExtraBold"/>
                <a:cs typeface="Raleway ExtraBold"/>
                <a:sym typeface="Raleway ExtraBold"/>
              </a:rPr>
              <a:t>Transit Photometry</a:t>
            </a:r>
            <a:endParaRPr sz="4800">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Shape 188"/>
          <p:cNvSpPr txBox="1"/>
          <p:nvPr>
            <p:ph type="title"/>
          </p:nvPr>
        </p:nvSpPr>
        <p:spPr>
          <a:xfrm>
            <a:off x="47575" y="159925"/>
            <a:ext cx="10061700" cy="194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7200"/>
              <a:t>WHAT’S The Hiccup?</a:t>
            </a:r>
            <a:endParaRPr sz="7200"/>
          </a:p>
          <a:p>
            <a:pPr indent="0" lvl="0" marL="0" rtl="0">
              <a:spcBef>
                <a:spcPts val="0"/>
              </a:spcBef>
              <a:spcAft>
                <a:spcPts val="0"/>
              </a:spcAft>
              <a:buNone/>
            </a:pPr>
            <a:r>
              <a:t/>
            </a:r>
            <a:endParaRPr sz="7200"/>
          </a:p>
        </p:txBody>
      </p:sp>
      <p:sp>
        <p:nvSpPr>
          <p:cNvPr id="189" name="Shape 189"/>
          <p:cNvSpPr txBox="1"/>
          <p:nvPr/>
        </p:nvSpPr>
        <p:spPr>
          <a:xfrm>
            <a:off x="729450" y="3995775"/>
            <a:ext cx="4718400" cy="821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t/>
            </a:r>
            <a:endParaRPr b="1" sz="1800">
              <a:solidFill>
                <a:srgbClr val="FFFFFF"/>
              </a:solidFill>
            </a:endParaRPr>
          </a:p>
        </p:txBody>
      </p:sp>
      <p:sp>
        <p:nvSpPr>
          <p:cNvPr id="190" name="Shape 190"/>
          <p:cNvSpPr txBox="1"/>
          <p:nvPr/>
        </p:nvSpPr>
        <p:spPr>
          <a:xfrm>
            <a:off x="47575" y="53225"/>
            <a:ext cx="2109600" cy="1469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400">
                <a:solidFill>
                  <a:srgbClr val="FFFFFF"/>
                </a:solidFill>
              </a:rPr>
              <a:t>SO</a:t>
            </a:r>
            <a:endParaRPr b="1" sz="2400">
              <a:solidFill>
                <a:srgbClr val="FFFFFF"/>
              </a:solidFill>
            </a:endParaRPr>
          </a:p>
        </p:txBody>
      </p:sp>
      <p:sp>
        <p:nvSpPr>
          <p:cNvPr id="191" name="Shape 191"/>
          <p:cNvSpPr txBox="1"/>
          <p:nvPr/>
        </p:nvSpPr>
        <p:spPr>
          <a:xfrm>
            <a:off x="509775" y="1629475"/>
            <a:ext cx="7537500" cy="2939100"/>
          </a:xfrm>
          <a:prstGeom prst="rect">
            <a:avLst/>
          </a:prstGeom>
          <a:noFill/>
          <a:ln>
            <a:noFill/>
          </a:ln>
        </p:spPr>
        <p:txBody>
          <a:bodyPr anchorCtr="0" anchor="t" bIns="91425" lIns="91425" spcFirstLastPara="1" rIns="91425" wrap="square" tIns="91425">
            <a:noAutofit/>
          </a:bodyPr>
          <a:lstStyle/>
          <a:p>
            <a:pPr indent="-533400" lvl="0" marL="457200" rtl="0">
              <a:spcBef>
                <a:spcPts val="0"/>
              </a:spcBef>
              <a:spcAft>
                <a:spcPts val="0"/>
              </a:spcAft>
              <a:buClr>
                <a:srgbClr val="FFFFFF"/>
              </a:buClr>
              <a:buSzPts val="4800"/>
              <a:buChar char="●"/>
            </a:pPr>
            <a:r>
              <a:rPr b="1" lang="en" sz="4800">
                <a:solidFill>
                  <a:srgbClr val="FFFFFF"/>
                </a:solidFill>
              </a:rPr>
              <a:t>Too much of data</a:t>
            </a:r>
            <a:endParaRPr b="1" sz="4800">
              <a:solidFill>
                <a:srgbClr val="FFFFFF"/>
              </a:solidFill>
            </a:endParaRPr>
          </a:p>
          <a:p>
            <a:pPr indent="-533400" lvl="0" marL="457200" rtl="0">
              <a:spcBef>
                <a:spcPts val="0"/>
              </a:spcBef>
              <a:spcAft>
                <a:spcPts val="0"/>
              </a:spcAft>
              <a:buClr>
                <a:srgbClr val="FFFFFF"/>
              </a:buClr>
              <a:buSzPts val="4800"/>
              <a:buChar char="●"/>
            </a:pPr>
            <a:r>
              <a:rPr b="1" lang="en" sz="4800">
                <a:solidFill>
                  <a:srgbClr val="FFFFFF"/>
                </a:solidFill>
              </a:rPr>
              <a:t>Too MANY Rules!</a:t>
            </a:r>
            <a:endParaRPr b="1" sz="4800">
              <a:solidFill>
                <a:srgbClr val="FFFFFF"/>
              </a:solidFill>
            </a:endParaRPr>
          </a:p>
          <a:p>
            <a:pPr indent="-533400" lvl="0" marL="457200" rtl="0">
              <a:spcBef>
                <a:spcPts val="0"/>
              </a:spcBef>
              <a:spcAft>
                <a:spcPts val="0"/>
              </a:spcAft>
              <a:buClr>
                <a:srgbClr val="FFFFFF"/>
              </a:buClr>
              <a:buSzPts val="4800"/>
              <a:buChar char="●"/>
            </a:pPr>
            <a:r>
              <a:rPr b="1" lang="en" sz="4800">
                <a:solidFill>
                  <a:srgbClr val="FFFFFF"/>
                </a:solidFill>
              </a:rPr>
              <a:t>Too Slow!</a:t>
            </a:r>
            <a:endParaRPr b="1" sz="4800">
              <a:solidFill>
                <a:srgbClr val="FFFFFF"/>
              </a:solidFill>
            </a:endParaRPr>
          </a:p>
          <a:p>
            <a:pPr indent="-533400" lvl="0" marL="457200" rtl="0">
              <a:spcBef>
                <a:spcPts val="0"/>
              </a:spcBef>
              <a:spcAft>
                <a:spcPts val="0"/>
              </a:spcAft>
              <a:buClr>
                <a:srgbClr val="FFFFFF"/>
              </a:buClr>
              <a:buSzPts val="4800"/>
              <a:buChar char="●"/>
            </a:pPr>
            <a:r>
              <a:rPr b="1" lang="en" sz="4800">
                <a:solidFill>
                  <a:srgbClr val="FFFFFF"/>
                </a:solidFill>
              </a:rPr>
              <a:t>Not Reusable.</a:t>
            </a:r>
            <a:endParaRPr b="1" sz="4800">
              <a:solidFill>
                <a:srgbClr val="FFFFFF"/>
              </a:solidFill>
            </a:endParaRPr>
          </a:p>
          <a:p>
            <a:pPr indent="0" lvl="0" marL="0">
              <a:spcBef>
                <a:spcPts val="0"/>
              </a:spcBef>
              <a:spcAft>
                <a:spcPts val="0"/>
              </a:spcAft>
              <a:buNone/>
            </a:pPr>
            <a:r>
              <a:t/>
            </a:r>
            <a:endParaRPr b="1" sz="4800">
              <a:solidFill>
                <a:srgbClr val="FFFFFF"/>
              </a:solidFill>
            </a:endParaRPr>
          </a:p>
        </p:txBody>
      </p:sp>
      <p:pic>
        <p:nvPicPr>
          <p:cNvPr id="192" name="Shape 192"/>
          <p:cNvPicPr preferRelativeResize="0"/>
          <p:nvPr/>
        </p:nvPicPr>
        <p:blipFill>
          <a:blip r:embed="rId4">
            <a:alphaModFix/>
          </a:blip>
          <a:stretch>
            <a:fillRect/>
          </a:stretch>
        </p:blipFill>
        <p:spPr>
          <a:xfrm>
            <a:off x="6284200" y="2560400"/>
            <a:ext cx="2438400" cy="243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Shape 1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9600"/>
              <a:t>THE SOLUTION!!</a:t>
            </a:r>
            <a:endParaRPr sz="96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